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aira Medium" panose="020B0604020202020204" charset="0"/>
      <p:regular r:id="rId19"/>
    </p:embeddedFont>
    <p:embeddedFont>
      <p:font typeface="Roboto" panose="020B0604020202020204" charset="0"/>
      <p:regular r:id="rId20"/>
    </p:embeddedFont>
    <p:embeddedFont>
      <p:font typeface="Century" panose="02040604050505020304" pitchFamily="18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19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4C8E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174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Times New Roman" panose="02020603050405020304" pitchFamily="18" charset="0"/>
                <a:ea typeface="Saira Medium" pitchFamily="34" charset="-122"/>
                <a:cs typeface="Times New Roman" panose="02020603050405020304" pitchFamily="18" charset="0"/>
              </a:rPr>
              <a:t>Customer Churn Prediction &amp; Retention Dashboard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075152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SQL + Python + Power BI Integration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55492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657" y="729258"/>
            <a:ext cx="6301264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Tools &amp; Workflow Diagram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5657" y="1679615"/>
            <a:ext cx="7705487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integrated workflow ensures a seamless transition from raw data to actionable business intelligence, leveraging specialized tools at each stage.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657" y="2568178"/>
            <a:ext cx="1027509" cy="123301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38668" y="2773680"/>
            <a:ext cx="2570797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SQL Data Preparation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438668" y="3218021"/>
            <a:ext cx="647247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Extracting 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 transforming raw customer data.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657" y="3801189"/>
            <a:ext cx="1027509" cy="123301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38668" y="4006691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Python Modeling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438668" y="4451033"/>
            <a:ext cx="647247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Building and training the churn prediction model.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5657" y="5034201"/>
            <a:ext cx="1027509" cy="123301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38668" y="5239703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Output CSV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438668" y="5684044"/>
            <a:ext cx="647247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Exporting model predictions (Churn Risk, Probability).</a:t>
            </a:r>
            <a:endParaRPr lang="en-US" sz="16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5657" y="6267212"/>
            <a:ext cx="1027509" cy="123301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7438668" y="6472714"/>
            <a:ext cx="2676882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Power BI Visualization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7438668" y="6917055"/>
            <a:ext cx="647247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Creating interactive dashboards for business insights.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5806" y="578168"/>
            <a:ext cx="7450098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Conclusion &amp; Future Directions</a:t>
            </a:r>
            <a:endParaRPr lang="en-US" sz="4100" dirty="0"/>
          </a:p>
        </p:txBody>
      </p:sp>
      <p:sp>
        <p:nvSpPr>
          <p:cNvPr id="4" name="Text 2"/>
          <p:cNvSpPr/>
          <p:nvPr/>
        </p:nvSpPr>
        <p:spPr>
          <a:xfrm>
            <a:off x="735806" y="2564725"/>
            <a:ext cx="13158788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5806" y="2974658"/>
            <a:ext cx="13158788" cy="672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5806" y="3962638"/>
            <a:ext cx="4283631" cy="5256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Future Enhancements</a:t>
            </a:r>
            <a:endParaRPr lang="en-US" sz="3300" dirty="0"/>
          </a:p>
        </p:txBody>
      </p:sp>
      <p:sp>
        <p:nvSpPr>
          <p:cNvPr id="7" name="Shape 5"/>
          <p:cNvSpPr/>
          <p:nvPr/>
        </p:nvSpPr>
        <p:spPr>
          <a:xfrm>
            <a:off x="735806" y="4803577"/>
            <a:ext cx="4281130" cy="630674"/>
          </a:xfrm>
          <a:prstGeom prst="roundRect">
            <a:avLst>
              <a:gd name="adj" fmla="val 48005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673" y="4921806"/>
            <a:ext cx="315278" cy="394097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945952" y="5644396"/>
            <a:ext cx="2872145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NLP for Support Tickets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945952" y="6098857"/>
            <a:ext cx="3860840" cy="1009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sentiment and themes in customer support interactions to uncover early churn signals.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5174575" y="4803577"/>
            <a:ext cx="4281130" cy="630674"/>
          </a:xfrm>
          <a:prstGeom prst="roundRect">
            <a:avLst>
              <a:gd name="adj" fmla="val 48005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7442" y="4921806"/>
            <a:ext cx="315278" cy="39409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384721" y="5644396"/>
            <a:ext cx="3024188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Retention Recommender</a:t>
            </a:r>
            <a:endParaRPr lang="en-US" sz="2050" dirty="0"/>
          </a:p>
        </p:txBody>
      </p:sp>
      <p:sp>
        <p:nvSpPr>
          <p:cNvPr id="14" name="Text 10"/>
          <p:cNvSpPr/>
          <p:nvPr/>
        </p:nvSpPr>
        <p:spPr>
          <a:xfrm>
            <a:off x="5384721" y="6098857"/>
            <a:ext cx="3860840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Develop a system that suggests personalized retention strategies based on customer profile and churn probability.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9613344" y="4803577"/>
            <a:ext cx="4281249" cy="630674"/>
          </a:xfrm>
          <a:prstGeom prst="roundRect">
            <a:avLst>
              <a:gd name="adj" fmla="val 480052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96330" y="4921806"/>
            <a:ext cx="315278" cy="39409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23490" y="5644396"/>
            <a:ext cx="262806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Real-time Alerts</a:t>
            </a:r>
            <a:endParaRPr lang="en-US" sz="2050" dirty="0"/>
          </a:p>
        </p:txBody>
      </p:sp>
      <p:sp>
        <p:nvSpPr>
          <p:cNvPr id="18" name="Text 13"/>
          <p:cNvSpPr/>
          <p:nvPr/>
        </p:nvSpPr>
        <p:spPr>
          <a:xfrm>
            <a:off x="9823490" y="6098857"/>
            <a:ext cx="3860959" cy="1009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automated alerts for high-risk customers, integrating directly with CRM systems.</a:t>
            </a:r>
            <a:endParaRPr lang="en-US" sz="1650" dirty="0"/>
          </a:p>
        </p:txBody>
      </p:sp>
      <p:sp>
        <p:nvSpPr>
          <p:cNvPr id="23" name="TextBox 22"/>
          <p:cNvSpPr txBox="1"/>
          <p:nvPr/>
        </p:nvSpPr>
        <p:spPr>
          <a:xfrm>
            <a:off x="850605" y="1509823"/>
            <a:ext cx="132694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The machine learning model (</a:t>
            </a:r>
            <a:r>
              <a:rPr lang="en-GB" sz="2400" dirty="0" err="1">
                <a:solidFill>
                  <a:schemeClr val="bg1"/>
                </a:solidFill>
              </a:rPr>
              <a:t>XGBoost</a:t>
            </a:r>
            <a:r>
              <a:rPr lang="en-GB" sz="2400" dirty="0">
                <a:solidFill>
                  <a:schemeClr val="bg1"/>
                </a:solidFill>
              </a:rPr>
              <a:t>) effectively identifies churn-prone customers with good recall</a:t>
            </a:r>
            <a:r>
              <a:rPr lang="en-GB" sz="2400" dirty="0" smtClean="0">
                <a:solidFill>
                  <a:schemeClr val="bg1"/>
                </a:solidFill>
              </a:rPr>
              <a:t>.</a:t>
            </a:r>
          </a:p>
          <a:p>
            <a:endParaRPr lang="en-GB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SMOTE </a:t>
            </a:r>
            <a:r>
              <a:rPr lang="en-GB" sz="2400" dirty="0">
                <a:solidFill>
                  <a:schemeClr val="bg1"/>
                </a:solidFill>
              </a:rPr>
              <a:t>and segmentation techniques improved prediction fairness and interpretability</a:t>
            </a:r>
            <a:r>
              <a:rPr lang="en-GB" sz="2400" dirty="0" smtClean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Integration </a:t>
            </a:r>
            <a:r>
              <a:rPr lang="en-GB" sz="2400" dirty="0">
                <a:solidFill>
                  <a:schemeClr val="bg1"/>
                </a:solidFill>
              </a:rPr>
              <a:t>with Power BI empowers business teams to take data-driven retention actions.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7410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Thank You!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5924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Questions &amp; Discussion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1184"/>
            <a:ext cx="786455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Project Overview &amp;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35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6816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retention is crucial for subscription-based businesses. This project uses SQL, Python, and Power BI to predict churn and uncover insights to improve retention.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626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company lacks a system to proactively track churn drivers, leading to reactive decision-making.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8065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 Statement:</a:t>
            </a:r>
            <a:r>
              <a:rPr lang="en-US" sz="1750" i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can we identify at-risk customers and generate insights to reduce churn?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261610"/>
            <a:ext cx="566976" cy="56697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93790" y="6112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6083738"/>
            <a:ext cx="4158615" cy="1486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patterns in customer data that correlate  with the churn. Build Predictive model using python.</a:t>
            </a:r>
            <a:endParaRPr lang="en-US" sz="17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8032" y="5275778"/>
            <a:ext cx="566976" cy="566976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235893" y="6112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608032" y="6083737"/>
            <a:ext cx="4158615" cy="1244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SQL for data extraction, transformation and insights. 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5261610"/>
            <a:ext cx="566976" cy="566976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77995" y="61120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677995" y="6083737"/>
            <a:ext cx="4158615" cy="1486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interactive dashboard using Power BI to visualize KPI and Trends.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</a:rPr>
              <a:t>Also propose business strategies to improve retention.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970" y="967859"/>
            <a:ext cx="6846927" cy="638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 Source &amp; Preprocessing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4970" y="1912620"/>
            <a:ext cx="7714059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analysis utilized the Telco Churn dataset, comprising 7,032 customer records. Rigorous data cleaning and feature engineering were crucial to ensure model accuracy and provide richer insights.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14970" y="3327083"/>
            <a:ext cx="25537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Dataset Details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14970" y="3850481"/>
            <a:ext cx="360783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Source: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Telco Customer Churn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4970" y="4248745"/>
            <a:ext cx="3607832" cy="3268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Records: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7,032 unique customers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4970" y="4647009"/>
            <a:ext cx="3607832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Attributes: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MonthlyCharges, Tenure, Contract, InternetService, TotalCharges, Churn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28818" y="3327083"/>
            <a:ext cx="25537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Preprocessing Steps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4828818" y="3850481"/>
            <a:ext cx="3607832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Cleaning: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Converted 'TotalCharges' to numeric, handled 11 null values by imputing with the mean, ensuring data integrity.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828818" y="5229225"/>
            <a:ext cx="3607832" cy="19609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Engineering: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Created new features like "Customer Lifetime Value" (CLV), "Customer Segment" (based on tenure/services), and "Churn Risk Score" for enhanced analytical depth.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2340" y="490299"/>
            <a:ext cx="9921359" cy="555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SQL Analysis: Deep Dive into Customer Behavior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22340" y="1401604"/>
            <a:ext cx="13385721" cy="5691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 was instrumental in preliminary data exploration, segmenting customers, and calculating key churn metrics. This foundational analysis informed our modeling approach and dashboard design.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622340" y="2348508"/>
            <a:ext cx="2888933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Tenure Group Segmentation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22340" y="2804041"/>
            <a:ext cx="3758274" cy="991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were grouped by tenure (e.g., New, Mid, Long-term) to identify churn patterns across different lifecycle stages.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8953882" y="2348508"/>
            <a:ext cx="2222778" cy="277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Monthly Churn Rate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953882" y="2804041"/>
            <a:ext cx="3826453" cy="739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Calculated the monthly churn rate, providing a real-time pulse on customer attrition.</a:t>
            </a:r>
            <a:endParaRPr lang="en-US" sz="1400" dirty="0"/>
          </a:p>
        </p:txBody>
      </p:sp>
      <p:sp>
        <p:nvSpPr>
          <p:cNvPr id="14" name="Rectangle 13"/>
          <p:cNvSpPr/>
          <p:nvPr/>
        </p:nvSpPr>
        <p:spPr>
          <a:xfrm>
            <a:off x="622339" y="3870251"/>
            <a:ext cx="4842795" cy="425302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72" y="3973584"/>
            <a:ext cx="4424013" cy="402210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8953881" y="3795823"/>
            <a:ext cx="5548927" cy="432745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449" y="3870251"/>
            <a:ext cx="5214401" cy="41254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9257" y="990243"/>
            <a:ext cx="12845415" cy="642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Python Modeling: </a:t>
            </a:r>
            <a:r>
              <a:rPr lang="en-US" sz="4000" dirty="0" err="1" smtClean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XGBoost</a:t>
            </a:r>
            <a:r>
              <a:rPr lang="en-US" sz="4000" dirty="0" smtClean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 for </a:t>
            </a:r>
            <a:r>
              <a:rPr lang="en-US" sz="4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Churn Prediction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9257" y="2043589"/>
            <a:ext cx="13191887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GB" sz="1600" dirty="0" smtClean="0">
                <a:solidFill>
                  <a:schemeClr val="bg1"/>
                </a:solidFill>
              </a:rPr>
              <a:t>We used Python and </a:t>
            </a:r>
            <a:r>
              <a:rPr lang="en-GB" sz="1600" dirty="0" err="1" smtClean="0">
                <a:solidFill>
                  <a:schemeClr val="bg1"/>
                </a:solidFill>
              </a:rPr>
              <a:t>scikit</a:t>
            </a:r>
            <a:r>
              <a:rPr lang="en-GB" sz="1600" dirty="0" smtClean="0">
                <a:solidFill>
                  <a:schemeClr val="bg1"/>
                </a:solidFill>
              </a:rPr>
              <a:t>-learn to develop and evaluate multiple classification models for predicting customer churn. Each model was trained using a consistent pipeline that addressed data imbalance, feature encoding, and class distribution.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719257" y="3137773"/>
            <a:ext cx="274439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Model &amp; Preprocessing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19257" y="3664387"/>
            <a:ext cx="6345198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 smtClean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Model: </a:t>
            </a:r>
            <a:r>
              <a:rPr lang="en-GB" sz="1600" b="1" dirty="0" err="1" smtClean="0">
                <a:solidFill>
                  <a:schemeClr val="bg1"/>
                </a:solidFill>
              </a:rPr>
              <a:t>XGBoost</a:t>
            </a:r>
            <a:r>
              <a:rPr lang="en-GB" sz="1600" dirty="0" smtClean="0">
                <a:solidFill>
                  <a:schemeClr val="bg1"/>
                </a:solidFill>
              </a:rPr>
              <a:t> provided the </a:t>
            </a:r>
            <a:r>
              <a:rPr lang="en-GB" sz="1600" b="1" dirty="0" smtClean="0">
                <a:solidFill>
                  <a:schemeClr val="bg1"/>
                </a:solidFill>
              </a:rPr>
              <a:t>highest accuracy and precision</a:t>
            </a:r>
            <a:r>
              <a:rPr lang="en-GB" sz="1600" dirty="0">
                <a:solidFill>
                  <a:schemeClr val="bg1"/>
                </a:solidFill>
              </a:rPr>
              <a:t>.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19257" y="4187607"/>
            <a:ext cx="6345198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Addressing Imbalance: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SMOTE (Synthetic Minority Over-sampling Technique) was applied to the training data to counteract the imbalanced churn class, improving model fairness and recall.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19257" y="5451872"/>
            <a:ext cx="6345198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Encoding: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Categorical features (e.g., 'Gender', 'Contract', 'Partner') were transformed using Label Encoding, converting them into numerical representations suitable for the model.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19257" y="6509980"/>
            <a:ext cx="6345198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Variable: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'Churn' (Yes/No), indicating whether a customer has churned.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3566" y="3137773"/>
            <a:ext cx="256913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Model Performance</a:t>
            </a:r>
            <a:endParaRPr lang="en-US" sz="2000" dirty="0"/>
          </a:p>
        </p:txBody>
      </p:sp>
      <p:sp>
        <p:nvSpPr>
          <p:cNvPr id="10" name="Shape 8"/>
          <p:cNvSpPr/>
          <p:nvPr/>
        </p:nvSpPr>
        <p:spPr>
          <a:xfrm>
            <a:off x="7565946" y="3509784"/>
            <a:ext cx="6345198" cy="2805955"/>
          </a:xfrm>
          <a:prstGeom prst="roundRect">
            <a:avLst>
              <a:gd name="adj" fmla="val 103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786807" y="3828574"/>
            <a:ext cx="275010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955536" y="3828574"/>
            <a:ext cx="275010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786807" y="4419005"/>
            <a:ext cx="275010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955536" y="4419005"/>
            <a:ext cx="275010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955536" y="5009436"/>
            <a:ext cx="2750106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565946" y="6584196"/>
            <a:ext cx="2569131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Output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573566" y="7003077"/>
            <a:ext cx="634519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ChurnRisk: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Categorical (High, Medium, Low)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565946" y="7432178"/>
            <a:ext cx="6345198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ChurnProbability:</a:t>
            </a:r>
            <a:r>
              <a:rPr lang="en-US" sz="16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Numeric (0-1)</a:t>
            </a:r>
            <a:endParaRPr lang="en-US" sz="16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7777" y="3664388"/>
            <a:ext cx="5777865" cy="24174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705" y="540306"/>
            <a:ext cx="7101364" cy="614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Power BI Dashboard Highlights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7705" y="1366463"/>
            <a:ext cx="13254990" cy="628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Power BI dashboard serves as the central hub for actionable insights, providing interactive visualizations across three key areas to empower business decision-makers.</a:t>
            </a:r>
            <a:endParaRPr lang="en-US" sz="1500" dirty="0"/>
          </a:p>
        </p:txBody>
      </p:sp>
      <p:sp>
        <p:nvSpPr>
          <p:cNvPr id="7" name="Text 2"/>
          <p:cNvSpPr/>
          <p:nvPr/>
        </p:nvSpPr>
        <p:spPr>
          <a:xfrm>
            <a:off x="687705" y="6960394"/>
            <a:ext cx="1325499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50"/>
              </a:lnSpc>
              <a:buSzPct val="100000"/>
            </a:pPr>
            <a:r>
              <a:rPr lang="en-US" sz="150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500" dirty="0"/>
          </a:p>
        </p:txBody>
      </p:sp>
      <p:sp>
        <p:nvSpPr>
          <p:cNvPr id="8" name="Text 3"/>
          <p:cNvSpPr/>
          <p:nvPr/>
        </p:nvSpPr>
        <p:spPr>
          <a:xfrm>
            <a:off x="687705" y="7343418"/>
            <a:ext cx="1325499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50"/>
              </a:lnSpc>
              <a:buSzPct val="100000"/>
            </a:pPr>
            <a:endParaRPr lang="en-US" sz="1500" dirty="0"/>
          </a:p>
        </p:txBody>
      </p:sp>
      <p:sp>
        <p:nvSpPr>
          <p:cNvPr id="9" name="Text 4"/>
          <p:cNvSpPr/>
          <p:nvPr/>
        </p:nvSpPr>
        <p:spPr>
          <a:xfrm>
            <a:off x="687705" y="7726442"/>
            <a:ext cx="13254990" cy="3143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450"/>
              </a:lnSpc>
              <a:buSzPct val="100000"/>
            </a:pPr>
            <a:endParaRPr lang="en-US" sz="1500" dirty="0"/>
          </a:p>
        </p:txBody>
      </p:sp>
      <p:sp>
        <p:nvSpPr>
          <p:cNvPr id="10" name="Shape 8"/>
          <p:cNvSpPr/>
          <p:nvPr/>
        </p:nvSpPr>
        <p:spPr>
          <a:xfrm>
            <a:off x="399602" y="2106806"/>
            <a:ext cx="4676564" cy="5236612"/>
          </a:xfrm>
          <a:prstGeom prst="roundRect">
            <a:avLst>
              <a:gd name="adj" fmla="val 103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1" name="TextBox 10"/>
          <p:cNvSpPr txBox="1"/>
          <p:nvPr/>
        </p:nvSpPr>
        <p:spPr>
          <a:xfrm>
            <a:off x="687705" y="2401371"/>
            <a:ext cx="4253023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bg1"/>
                </a:solidFill>
                <a:latin typeface="Century" panose="02040604050505020304" pitchFamily="18" charset="0"/>
              </a:rPr>
              <a:t>Customer Overview :</a:t>
            </a:r>
            <a:endParaRPr lang="en-GB" sz="2800" b="1" dirty="0" smtClean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📊 Majority of customers (73.4%) have not churned.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💳 Electronic Check is the most used payment method by revenue.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📡 DSL dominates internet service type, and most revenue comes from customers with </a:t>
            </a:r>
            <a:r>
              <a:rPr lang="en-GB" sz="2400" b="1" dirty="0" smtClean="0">
                <a:solidFill>
                  <a:schemeClr val="bg1"/>
                </a:solidFill>
              </a:rPr>
              <a:t>60–70 months tenure</a:t>
            </a:r>
            <a:r>
              <a:rPr lang="en-GB" sz="2400" dirty="0" smtClean="0">
                <a:solidFill>
                  <a:schemeClr val="bg1"/>
                </a:solidFill>
              </a:rPr>
              <a:t>.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218" y="2401371"/>
            <a:ext cx="8866529" cy="45590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7705" y="540306"/>
            <a:ext cx="7101364" cy="614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Power BI Dashboard Highlights</a:t>
            </a:r>
            <a:endParaRPr lang="en-US" sz="3850" dirty="0"/>
          </a:p>
        </p:txBody>
      </p:sp>
      <p:sp>
        <p:nvSpPr>
          <p:cNvPr id="4" name="Shape 8"/>
          <p:cNvSpPr/>
          <p:nvPr/>
        </p:nvSpPr>
        <p:spPr>
          <a:xfrm>
            <a:off x="420866" y="1479484"/>
            <a:ext cx="4676564" cy="6027101"/>
          </a:xfrm>
          <a:prstGeom prst="roundRect">
            <a:avLst>
              <a:gd name="adj" fmla="val 103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0" name="TextBox 9"/>
          <p:cNvSpPr txBox="1"/>
          <p:nvPr/>
        </p:nvSpPr>
        <p:spPr>
          <a:xfrm>
            <a:off x="687705" y="1751162"/>
            <a:ext cx="3987209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bg1"/>
                </a:solidFill>
                <a:latin typeface="Century" panose="02040604050505020304" pitchFamily="18" charset="0"/>
              </a:rPr>
              <a:t>Churn Deep-Dive Analysis :</a:t>
            </a:r>
          </a:p>
          <a:p>
            <a:endParaRPr lang="en-GB" sz="2400" dirty="0">
              <a:solidFill>
                <a:schemeClr val="bg1"/>
              </a:solidFill>
            </a:endParaRPr>
          </a:p>
          <a:p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🔁 Churn is highest among Month-to-Month contract users.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‍💻 Lack of tech support and </a:t>
            </a:r>
            <a:r>
              <a:rPr lang="en-GB" sz="2400" dirty="0" err="1" smtClean="0">
                <a:solidFill>
                  <a:schemeClr val="bg1"/>
                </a:solidFill>
              </a:rPr>
              <a:t>fiber</a:t>
            </a:r>
            <a:r>
              <a:rPr lang="en-GB" sz="2400" dirty="0" smtClean="0">
                <a:solidFill>
                  <a:schemeClr val="bg1"/>
                </a:solidFill>
              </a:rPr>
              <a:t> internet are strongly associated with higher churn.</a:t>
            </a:r>
            <a:endParaRPr lang="en-GB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bg1"/>
                </a:solidFill>
              </a:rPr>
              <a:t>💸 Customers with shorter tenure and lower monthly charges churn more frequently.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502" y="2015647"/>
            <a:ext cx="9027041" cy="495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9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7705" y="540306"/>
            <a:ext cx="7101364" cy="614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Power BI Dashboard Highlights</a:t>
            </a:r>
            <a:endParaRPr lang="en-US" sz="3850" dirty="0"/>
          </a:p>
        </p:txBody>
      </p:sp>
      <p:sp>
        <p:nvSpPr>
          <p:cNvPr id="3" name="Shape 8"/>
          <p:cNvSpPr/>
          <p:nvPr/>
        </p:nvSpPr>
        <p:spPr>
          <a:xfrm>
            <a:off x="420866" y="1479484"/>
            <a:ext cx="4676564" cy="6027101"/>
          </a:xfrm>
          <a:prstGeom prst="roundRect">
            <a:avLst>
              <a:gd name="adj" fmla="val 103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TextBox 3"/>
          <p:cNvSpPr txBox="1"/>
          <p:nvPr/>
        </p:nvSpPr>
        <p:spPr>
          <a:xfrm>
            <a:off x="792125" y="1689608"/>
            <a:ext cx="3934046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solidFill>
                  <a:schemeClr val="bg1"/>
                </a:solidFill>
                <a:latin typeface="Century" panose="02040604050505020304" pitchFamily="18" charset="0"/>
              </a:rPr>
              <a:t>Customer Segmentation &amp; Risk Insight :</a:t>
            </a:r>
            <a:endParaRPr lang="en-GB" sz="2800" b="1" dirty="0" smtClean="0">
              <a:solidFill>
                <a:schemeClr val="bg1"/>
              </a:solidFill>
              <a:latin typeface="Century" panose="02040604050505020304" pitchFamily="18" charset="0"/>
            </a:endParaRPr>
          </a:p>
          <a:p>
            <a:endParaRPr lang="en-GB" sz="2400" dirty="0">
              <a:solidFill>
                <a:schemeClr val="bg1"/>
              </a:solidFill>
            </a:endParaRPr>
          </a:p>
          <a:p>
            <a:r>
              <a:rPr lang="en-GB" sz="2400" dirty="0" smtClean="0">
                <a:solidFill>
                  <a:schemeClr val="bg1"/>
                </a:solidFill>
              </a:rPr>
              <a:t>🚨 Over </a:t>
            </a:r>
            <a:r>
              <a:rPr lang="en-GB" sz="2400" b="1" dirty="0" smtClean="0">
                <a:solidFill>
                  <a:schemeClr val="bg1"/>
                </a:solidFill>
              </a:rPr>
              <a:t>76% of customers are at risk</a:t>
            </a:r>
            <a:r>
              <a:rPr lang="en-GB" sz="2400" dirty="0" smtClean="0">
                <a:solidFill>
                  <a:schemeClr val="bg1"/>
                </a:solidFill>
              </a:rPr>
              <a:t> of churn.</a:t>
            </a:r>
            <a:br>
              <a:rPr lang="en-GB" sz="2400" dirty="0" smtClean="0">
                <a:solidFill>
                  <a:schemeClr val="bg1"/>
                </a:solidFill>
              </a:rPr>
            </a:br>
            <a:r>
              <a:rPr lang="en-GB" sz="2400" dirty="0" smtClean="0">
                <a:solidFill>
                  <a:schemeClr val="bg1"/>
                </a:solidFill>
              </a:rPr>
              <a:t>💰 Many </a:t>
            </a:r>
            <a:r>
              <a:rPr lang="en-GB" sz="2400" b="1" dirty="0" smtClean="0">
                <a:solidFill>
                  <a:schemeClr val="bg1"/>
                </a:solidFill>
              </a:rPr>
              <a:t>high-value customers</a:t>
            </a:r>
            <a:r>
              <a:rPr lang="en-GB" sz="2400" dirty="0" smtClean="0">
                <a:solidFill>
                  <a:schemeClr val="bg1"/>
                </a:solidFill>
              </a:rPr>
              <a:t> also fall under the </a:t>
            </a:r>
            <a:r>
              <a:rPr lang="en-GB" sz="2400" b="1" dirty="0" smtClean="0">
                <a:solidFill>
                  <a:schemeClr val="bg1"/>
                </a:solidFill>
              </a:rPr>
              <a:t>high-risk</a:t>
            </a:r>
            <a:r>
              <a:rPr lang="en-GB" sz="2400" dirty="0" smtClean="0">
                <a:solidFill>
                  <a:schemeClr val="bg1"/>
                </a:solidFill>
              </a:rPr>
              <a:t> segment, indicating urgent retention action is needed.</a:t>
            </a:r>
            <a:br>
              <a:rPr lang="en-GB" sz="2400" dirty="0" smtClean="0">
                <a:solidFill>
                  <a:schemeClr val="bg1"/>
                </a:solidFill>
              </a:rPr>
            </a:br>
            <a:r>
              <a:rPr lang="en-GB" sz="2400" dirty="0" smtClean="0">
                <a:solidFill>
                  <a:schemeClr val="bg1"/>
                </a:solidFill>
              </a:rPr>
              <a:t>📊 Segmenting by churn probability and CLV helps prioritize which customers to retain first.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689" y="2105247"/>
            <a:ext cx="9051666" cy="494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5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938"/>
            <a:ext cx="107056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Key Business Insights &amp; Retention Focus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83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analysis revealed critical insights into churn patterns, identifying high-risk segments and highlighting the importance of CLV in retention efforts.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9301"/>
            <a:ext cx="6407944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FC833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979301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236595"/>
            <a:ext cx="32168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GB" sz="2400" b="1" dirty="0" smtClean="0">
                <a:solidFill>
                  <a:schemeClr val="bg1"/>
                </a:solidFill>
              </a:rPr>
              <a:t>Churn </a:t>
            </a:r>
            <a:r>
              <a:rPr lang="en-GB" sz="2400" b="1" dirty="0">
                <a:solidFill>
                  <a:schemeClr val="bg1"/>
                </a:solidFill>
              </a:rPr>
              <a:t>Risk Exposure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727013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Approximately 76% of the Customer are flagged as at-risk,</a:t>
            </a:r>
          </a:p>
          <a:p>
            <a:pPr>
              <a:lnSpc>
                <a:spcPts val="2850"/>
              </a:lnSpc>
            </a:pPr>
            <a:r>
              <a:rPr lang="en-GB" sz="1750" dirty="0">
                <a:solidFill>
                  <a:schemeClr val="bg1"/>
                </a:solidFill>
              </a:rPr>
              <a:t>SMOTE and proper encoding improved model recall, helping detect more churn-prone customers.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7428548" y="2979301"/>
            <a:ext cx="6408063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FC833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979301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236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>
                <a:solidFill>
                  <a:schemeClr val="bg1"/>
                </a:solidFill>
              </a:rPr>
              <a:t>Top Churn Drivers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1" name="Text 9"/>
          <p:cNvSpPr/>
          <p:nvPr/>
        </p:nvSpPr>
        <p:spPr>
          <a:xfrm>
            <a:off x="7777282" y="3727013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on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Month-to-Month contracts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those without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Tech Support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and those </a:t>
            </a: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</a:t>
            </a:r>
            <a:r>
              <a:rPr lang="en-US" sz="1750" b="1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Monthly Charges</a:t>
            </a:r>
            <a:r>
              <a:rPr lang="en-US" sz="1750" dirty="0" smtClean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exhibit the highest churn rates.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299829"/>
            <a:ext cx="6407944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FC833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299829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557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>
                <a:solidFill>
                  <a:schemeClr val="bg1"/>
                </a:solidFill>
              </a:rPr>
              <a:t>CLV-Based Segmentation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42524" y="604754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GB" sz="1750" b="1" dirty="0">
                <a:solidFill>
                  <a:schemeClr val="bg1"/>
                </a:solidFill>
              </a:rPr>
              <a:t>High CLV customers</a:t>
            </a:r>
            <a:r>
              <a:rPr lang="en-GB" sz="1750" dirty="0">
                <a:solidFill>
                  <a:schemeClr val="bg1"/>
                </a:solidFill>
              </a:rPr>
              <a:t> contribute the most to total revenue but are also present in the </a:t>
            </a:r>
            <a:r>
              <a:rPr lang="en-GB" sz="1750" b="1" dirty="0">
                <a:solidFill>
                  <a:schemeClr val="bg1"/>
                </a:solidFill>
              </a:rPr>
              <a:t>high-risk churn </a:t>
            </a:r>
            <a:r>
              <a:rPr lang="en-GB" sz="1750" b="1" dirty="0" smtClean="0">
                <a:solidFill>
                  <a:schemeClr val="bg1"/>
                </a:solidFill>
              </a:rPr>
              <a:t>group.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428548" y="5299829"/>
            <a:ext cx="6408063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FC833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299829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557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IN" sz="2400" b="1" dirty="0">
                <a:solidFill>
                  <a:schemeClr val="bg1"/>
                </a:solidFill>
              </a:rPr>
              <a:t>Retention Strategy Recommendation</a:t>
            </a:r>
            <a:endParaRPr lang="en-US" sz="2200" b="1" dirty="0">
              <a:solidFill>
                <a:schemeClr val="bg1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7777282" y="604754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Prioritize retention efforts on the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High-CLV and High-Risk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customer group, as losing them would result in the greatest revenue impact.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918</Words>
  <Application>Microsoft Office PowerPoint</Application>
  <PresentationFormat>Custom</PresentationFormat>
  <Paragraphs>101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Times New Roman</vt:lpstr>
      <vt:lpstr>Calibri</vt:lpstr>
      <vt:lpstr>Saira Medium</vt:lpstr>
      <vt:lpstr>Roboto</vt:lpstr>
      <vt:lpstr>Century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Ritesh</cp:lastModifiedBy>
  <cp:revision>13</cp:revision>
  <dcterms:created xsi:type="dcterms:W3CDTF">2025-07-10T13:22:01Z</dcterms:created>
  <dcterms:modified xsi:type="dcterms:W3CDTF">2025-07-10T19:12:50Z</dcterms:modified>
</cp:coreProperties>
</file>